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7" r:id="rId2"/>
    <p:sldId id="3971" r:id="rId3"/>
    <p:sldId id="3972" r:id="rId4"/>
    <p:sldId id="3973" r:id="rId5"/>
    <p:sldId id="3974" r:id="rId6"/>
    <p:sldId id="3975" r:id="rId7"/>
    <p:sldId id="3976" r:id="rId8"/>
    <p:sldId id="3977" r:id="rId9"/>
    <p:sldId id="3978" r:id="rId10"/>
    <p:sldId id="3979" r:id="rId11"/>
    <p:sldId id="3980" r:id="rId12"/>
    <p:sldId id="3981" r:id="rId1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3432" autoAdjust="0"/>
  </p:normalViewPr>
  <p:slideViewPr>
    <p:cSldViewPr showGuides="1">
      <p:cViewPr varScale="1">
        <p:scale>
          <a:sx n="75" d="100"/>
          <a:sy n="75" d="100"/>
        </p:scale>
        <p:origin x="965" y="53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E932B-218F-19B4-08AF-CA5208737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8DC46AF-A2C5-0972-55BB-6D7F360948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FC5ADC3-2E21-6755-C69D-8EE543C70AE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9043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6A407-3154-5681-0C35-12234E76C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81039C9-9B2F-CC99-FDB4-0D7646C1A4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B619DF9-77C4-74FB-E108-139DAE60270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976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3C92A-D56F-0DC7-CD36-76E83C944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CE970AF-C260-A92A-BD04-73B4BB7CD6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7781FDE-00CE-7706-2EA2-3C4CF1635DC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013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C96B0-B0AE-079E-2D25-55D3580BA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AC2DBDD-814B-58C9-573E-4FDF343648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776C312-C603-DC33-0071-7236370EE55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555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D5F4F0-DC61-5F0E-11FE-1B0F53952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6B9AD86-3E8F-EA07-759D-82CE229907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7A23526-01A4-3FBF-25F9-06AE549789D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776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C791F-CF87-B07F-B33F-B3A897B1D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D044C63-6704-875D-34C5-047FF71C8B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963B580-B4E1-36E1-706A-19565A19D2A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2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65400-AE0F-602A-1A3F-ED193F8D5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59EA9D2-D639-AB08-E922-FD23C89A6C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7765358-CDDA-90EB-7D71-D06372656C1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276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9AF03-B68C-DD18-ACDA-C1DFFB137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17E9974-75BC-90DB-236A-AE254A48B0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7002C3F-E9BE-2283-79C4-DCC2074917C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046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702F6-ADD4-30DE-988E-E5107EEEA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88AA3A8-36C2-8C38-D929-4D7F23102B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BE6CA86-EE26-6053-AF52-49CECBD0629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474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2B620-0DA1-05A0-3EC8-B2A0FAB73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A58AD83-D1AA-9EF8-E99F-54F610BA49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499DF49-8BC9-5475-A7FF-2B79F37B0EF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917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7976F-71C1-FDB8-C320-2F787F0B5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EBDBD3D-C93A-0C53-7951-EB74F2266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1152BDB-10B8-DC2F-774D-4381BCEDFB0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483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C613DAB-A56E-600C-9AA5-C2C4093B01D0}"/>
              </a:ext>
            </a:extLst>
          </p:cNvPr>
          <p:cNvSpPr txBox="1"/>
          <p:nvPr/>
        </p:nvSpPr>
        <p:spPr>
          <a:xfrm>
            <a:off x="767630" y="1124840"/>
            <a:ext cx="10656740" cy="4030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用公式法求解一元二次方程</a:t>
            </a: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用公式法求解一元二次方程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55223-104B-1A0F-59C2-F012B8E88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6.jpeg">
            <a:extLst>
              <a:ext uri="{FF2B5EF4-FFF2-40B4-BE49-F238E27FC236}">
                <a16:creationId xmlns:a16="http://schemas.microsoft.com/office/drawing/2014/main" id="{9D75C956-705A-A093-220F-62C8D280C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835" y="620805"/>
            <a:ext cx="310254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71476EB-A11F-7D4D-F5EF-5F43850D4CFE}"/>
              </a:ext>
            </a:extLst>
          </p:cNvPr>
          <p:cNvSpPr txBox="1"/>
          <p:nvPr/>
        </p:nvSpPr>
        <p:spPr>
          <a:xfrm>
            <a:off x="716216" y="1196845"/>
            <a:ext cx="10564144" cy="3888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为常数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在第四象限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的根的情况是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有两个不相等的实数根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有两个相等的实数根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没有实数根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无法判断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EBB548E-2B02-9599-D97B-E3D196EB1665}"/>
              </a:ext>
            </a:extLst>
          </p:cNvPr>
          <p:cNvSpPr txBox="1"/>
          <p:nvPr/>
        </p:nvSpPr>
        <p:spPr>
          <a:xfrm>
            <a:off x="3215800" y="1988900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886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46BAC-8753-274F-6456-15381E558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40D08F9-B8BA-E823-BE39-CD7C34566773}"/>
              </a:ext>
            </a:extLst>
          </p:cNvPr>
          <p:cNvSpPr txBox="1"/>
          <p:nvPr/>
        </p:nvSpPr>
        <p:spPr>
          <a:xfrm>
            <a:off x="623620" y="440833"/>
            <a:ext cx="10800750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·重庆外语校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的三边的长度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是等边三角形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求这个一元二次方程的根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9E35C15-5898-9973-FCE8-508ADE7C7C9A}"/>
              </a:ext>
            </a:extLst>
          </p:cNvPr>
          <p:cNvSpPr txBox="1"/>
          <p:nvPr/>
        </p:nvSpPr>
        <p:spPr>
          <a:xfrm>
            <a:off x="695625" y="2422856"/>
            <a:ext cx="5760400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是等边三角形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∴a=b=c&gt;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 err="1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a+c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bx+a-c=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ax+a-a=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38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B7ECD-F8B9-26C5-1FF7-742B33BB4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E4D1ABD-AE1F-403E-E89A-92E4CC51B851}"/>
              </a:ext>
            </a:extLst>
          </p:cNvPr>
          <p:cNvSpPr txBox="1"/>
          <p:nvPr/>
        </p:nvSpPr>
        <p:spPr>
          <a:xfrm>
            <a:off x="695625" y="548800"/>
            <a:ext cx="106567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为斜边的直角三角形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判断这个一元二次方程根的情况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并说明理由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37F9247-F4A0-5E5E-BC34-0CC62E56328F}"/>
                  </a:ext>
                </a:extLst>
              </p:cNvPr>
              <p:cNvSpPr txBox="1"/>
              <p:nvPr/>
            </p:nvSpPr>
            <p:spPr>
              <a:xfrm>
                <a:off x="660651" y="1628875"/>
                <a:ext cx="7739510" cy="40257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该一元二次方程有两个不相等的实数根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为斜边的直角三角形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bx+a-c=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e>
                    </m:d>
                    <m:d>
                      <m:d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e>
                    </m: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</m:oMath>
                </a14:m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该一元二次方程有两个不相等的实数根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37F9247-F4A0-5E5E-BC34-0CC62E563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51" y="1628875"/>
                <a:ext cx="7739510" cy="4025782"/>
              </a:xfrm>
              <a:prstGeom prst="rect">
                <a:avLst/>
              </a:prstGeom>
              <a:blipFill>
                <a:blip r:embed="rId3"/>
                <a:stretch>
                  <a:fillRect l="-1575" t="-1967" b="-33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522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97B2E-7BD5-7288-A8D1-CF5202560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3.jpeg">
            <a:extLst>
              <a:ext uri="{FF2B5EF4-FFF2-40B4-BE49-F238E27FC236}">
                <a16:creationId xmlns:a16="http://schemas.microsoft.com/office/drawing/2014/main" id="{17CDD70A-35CB-4147-F87C-C244D75EF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80" y="620805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EBB831C-CCA5-24CC-F401-A64812575F32}"/>
              </a:ext>
            </a:extLst>
          </p:cNvPr>
          <p:cNvSpPr txBox="1"/>
          <p:nvPr/>
        </p:nvSpPr>
        <p:spPr>
          <a:xfrm>
            <a:off x="623620" y="1151486"/>
            <a:ext cx="1080075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用公式法解一元二次方程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首先要确定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下列叙述正确的是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	                   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=-3	                   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79BCFDC-3B42-EAD1-C1A5-25BC62A16352}"/>
                  </a:ext>
                </a:extLst>
              </p:cNvPr>
              <p:cNvSpPr txBox="1"/>
              <p:nvPr/>
            </p:nvSpPr>
            <p:spPr>
              <a:xfrm>
                <a:off x="623620" y="3121779"/>
                <a:ext cx="11085300" cy="24304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在用求根公式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zh-CN" altLang="zh-CN" sz="280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求一元二次方程的根时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小珺正确地代入了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得到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zh-CN" altLang="zh-CN" sz="280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(−</m:t>
                                </m:r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×(−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则她求解的一元二次方程是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-1=0	                    B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-1=0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+2=0	                    D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+1=0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79BCFDC-3B42-EAD1-C1A5-25BC62A163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121779"/>
                <a:ext cx="11085300" cy="2430474"/>
              </a:xfrm>
              <a:prstGeom prst="rect">
                <a:avLst/>
              </a:prstGeom>
              <a:blipFill>
                <a:blip r:embed="rId4"/>
                <a:stretch>
                  <a:fillRect l="-1100" b="-60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C8C76D31-9BBF-C36E-20F1-1CF54A273115}"/>
              </a:ext>
            </a:extLst>
          </p:cNvPr>
          <p:cNvSpPr txBox="1"/>
          <p:nvPr/>
        </p:nvSpPr>
        <p:spPr>
          <a:xfrm>
            <a:off x="2835455" y="1619850"/>
            <a:ext cx="4523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34CADC2-7EBC-113F-C021-F17DBDA68745}"/>
              </a:ext>
            </a:extLst>
          </p:cNvPr>
          <p:cNvSpPr txBox="1"/>
          <p:nvPr/>
        </p:nvSpPr>
        <p:spPr>
          <a:xfrm>
            <a:off x="10200285" y="4075406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699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40AD6-13BF-E4D6-C514-099C9F577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A93B303-145F-9FC9-52A3-7FF57D4D4961}"/>
              </a:ext>
            </a:extLst>
          </p:cNvPr>
          <p:cNvSpPr txBox="1"/>
          <p:nvPr/>
        </p:nvSpPr>
        <p:spPr>
          <a:xfrm>
            <a:off x="767630" y="548800"/>
            <a:ext cx="8856615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根的情况为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有两个不相等的实数根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有两个相等的实数根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没有实数根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无法确定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398A7D9-F8EA-82E2-02E8-DA3D3F5ECE26}"/>
              </a:ext>
            </a:extLst>
          </p:cNvPr>
          <p:cNvSpPr txBox="1"/>
          <p:nvPr/>
        </p:nvSpPr>
        <p:spPr>
          <a:xfrm>
            <a:off x="767629" y="3933035"/>
            <a:ext cx="10656741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用公式法解方程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方程的根为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DBF7D57-7603-FE81-D560-8DC25E380413}"/>
              </a:ext>
            </a:extLst>
          </p:cNvPr>
          <p:cNvSpPr txBox="1"/>
          <p:nvPr/>
        </p:nvSpPr>
        <p:spPr>
          <a:xfrm>
            <a:off x="6888055" y="764815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8783A79-5DFC-08E0-8C83-B389A0BEC3EA}"/>
              </a:ext>
            </a:extLst>
          </p:cNvPr>
          <p:cNvSpPr txBox="1"/>
          <p:nvPr/>
        </p:nvSpPr>
        <p:spPr>
          <a:xfrm>
            <a:off x="8616175" y="3995997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9DFA3DD-B2FE-4961-D971-D2DF7F7F07CB}"/>
                  </a:ext>
                </a:extLst>
              </p:cNvPr>
              <p:cNvSpPr txBox="1"/>
              <p:nvPr/>
            </p:nvSpPr>
            <p:spPr>
              <a:xfrm>
                <a:off x="1487680" y="4519217"/>
                <a:ext cx="2189020" cy="7843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strike="noStrike" kern="1200" cap="none" spc="0" normalizeH="0" baseline="-2500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kumimoji="0" lang="zh-CN" altLang="zh-CN" sz="2800" b="1" i="1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strike="noStrike" kern="1200" cap="none" spc="0" normalizeH="0" baseline="-2500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kumimoji="0" lang="zh-CN" altLang="zh-CN" sz="2800" b="1" i="1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9DFA3DD-B2FE-4961-D971-D2DF7F7F0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680" y="4519217"/>
                <a:ext cx="2189020" cy="784317"/>
              </a:xfrm>
              <a:prstGeom prst="rect">
                <a:avLst/>
              </a:prstGeom>
              <a:blipFill>
                <a:blip r:embed="rId3"/>
                <a:stretch>
                  <a:fillRect l="-5571" b="-85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617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27ADC-C2ED-9530-F9BD-22168100A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BEB9A0B-FA42-3D86-4C2F-76874AB275E7}"/>
              </a:ext>
            </a:extLst>
          </p:cNvPr>
          <p:cNvSpPr txBox="1"/>
          <p:nvPr/>
        </p:nvSpPr>
        <p:spPr>
          <a:xfrm>
            <a:off x="623620" y="836820"/>
            <a:ext cx="10656740" cy="3888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·重庆南开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有两个实数根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有两个不相等的实数根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的最小整数值是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对于实数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定义新运算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⊗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1⊗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有两个相等的实数根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F7E8B32-7F22-8C08-3F4E-86D5401EC8C1}"/>
                  </a:ext>
                </a:extLst>
              </p:cNvPr>
              <p:cNvSpPr txBox="1"/>
              <p:nvPr/>
            </p:nvSpPr>
            <p:spPr>
              <a:xfrm>
                <a:off x="3647830" y="1412860"/>
                <a:ext cx="936065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F7E8B32-7F22-8C08-3F4E-86D5401EC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830" y="1412860"/>
                <a:ext cx="936065" cy="712631"/>
              </a:xfrm>
              <a:prstGeom prst="rect">
                <a:avLst/>
              </a:prstGeom>
              <a:blipFill>
                <a:blip r:embed="rId3"/>
                <a:stretch>
                  <a:fillRect l="-12987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57318018-29B2-5E33-C108-719C29D4AD58}"/>
              </a:ext>
            </a:extLst>
          </p:cNvPr>
          <p:cNvSpPr txBox="1"/>
          <p:nvPr/>
        </p:nvSpPr>
        <p:spPr>
          <a:xfrm>
            <a:off x="2639760" y="2852960"/>
            <a:ext cx="360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4CD27C5-F1F3-445E-5BE5-A00A8843D680}"/>
                  </a:ext>
                </a:extLst>
              </p:cNvPr>
              <p:cNvSpPr txBox="1"/>
              <p:nvPr/>
            </p:nvSpPr>
            <p:spPr>
              <a:xfrm>
                <a:off x="4007855" y="4027214"/>
                <a:ext cx="576040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4CD27C5-F1F3-445E-5BE5-A00A8843D6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855" y="4027214"/>
                <a:ext cx="576040" cy="712631"/>
              </a:xfrm>
              <a:prstGeom prst="rect">
                <a:avLst/>
              </a:prstGeom>
              <a:blipFill>
                <a:blip r:embed="rId4"/>
                <a:stretch>
                  <a:fillRect l="-21053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354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A3C090-51C2-AA29-E2A4-E6309F597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5EF15C1-E9F8-CD44-C1E8-54CE0A92BC8C}"/>
              </a:ext>
            </a:extLst>
          </p:cNvPr>
          <p:cNvSpPr txBox="1"/>
          <p:nvPr/>
        </p:nvSpPr>
        <p:spPr>
          <a:xfrm>
            <a:off x="627515" y="545100"/>
            <a:ext cx="6044525" cy="1307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不解方程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判断下列方程根的情况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+1=0;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48439EE-8F8B-AB85-140F-2D1FD103308B}"/>
              </a:ext>
            </a:extLst>
          </p:cNvPr>
          <p:cNvSpPr txBox="1"/>
          <p:nvPr/>
        </p:nvSpPr>
        <p:spPr>
          <a:xfrm>
            <a:off x="695625" y="1988900"/>
            <a:ext cx="5976415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∵Δ=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原方程有两个不相等的实数根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D79217B-5DBC-F9C6-E6F4-656B98E007AB}"/>
              </a:ext>
            </a:extLst>
          </p:cNvPr>
          <p:cNvSpPr txBox="1"/>
          <p:nvPr/>
        </p:nvSpPr>
        <p:spPr>
          <a:xfrm>
            <a:off x="623620" y="3667802"/>
            <a:ext cx="532837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+1=0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7AF2506-52D6-8CAD-8EB1-A9CEC03AC8F6}"/>
              </a:ext>
            </a:extLst>
          </p:cNvPr>
          <p:cNvSpPr txBox="1"/>
          <p:nvPr/>
        </p:nvSpPr>
        <p:spPr>
          <a:xfrm>
            <a:off x="623620" y="4355954"/>
            <a:ext cx="532837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∵Δ=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原方程没有实数根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3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42FD9-4BAC-5F1C-C15F-E4628A051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3B562F2-50B4-B7D0-36A5-D14E0D89A58E}"/>
              </a:ext>
            </a:extLst>
          </p:cNvPr>
          <p:cNvSpPr txBox="1"/>
          <p:nvPr/>
        </p:nvSpPr>
        <p:spPr>
          <a:xfrm>
            <a:off x="551615" y="622262"/>
            <a:ext cx="554438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用公式法解下列方程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·重庆西附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-3=0;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C64180B-5949-DEF6-3E2B-EA698749686B}"/>
                  </a:ext>
                </a:extLst>
              </p:cNvPr>
              <p:cNvSpPr txBox="1"/>
              <p:nvPr/>
            </p:nvSpPr>
            <p:spPr>
              <a:xfrm>
                <a:off x="569635" y="1621054"/>
                <a:ext cx="3528245" cy="7832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C64180B-5949-DEF6-3E2B-EA69874968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35" y="1621054"/>
                <a:ext cx="3528245" cy="783291"/>
              </a:xfrm>
              <a:prstGeom prst="rect">
                <a:avLst/>
              </a:prstGeom>
              <a:blipFill>
                <a:blip r:embed="rId3"/>
                <a:stretch>
                  <a:fillRect l="-3454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C71678E-0473-AFB7-CA60-A60B3A24906D}"/>
                  </a:ext>
                </a:extLst>
              </p:cNvPr>
              <p:cNvSpPr txBox="1"/>
              <p:nvPr/>
            </p:nvSpPr>
            <p:spPr>
              <a:xfrm>
                <a:off x="6092602" y="1011214"/>
                <a:ext cx="3779375" cy="5651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+1=0;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C71678E-0473-AFB7-CA60-A60B3A2490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602" y="1011214"/>
                <a:ext cx="3779375" cy="565155"/>
              </a:xfrm>
              <a:prstGeom prst="rect">
                <a:avLst/>
              </a:prstGeom>
              <a:blipFill>
                <a:blip r:embed="rId4"/>
                <a:stretch>
                  <a:fillRect l="-3226" t="-4301" b="-290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8780E33-31BE-6C75-F820-8F070E4724E6}"/>
                  </a:ext>
                </a:extLst>
              </p:cNvPr>
              <p:cNvSpPr txBox="1"/>
              <p:nvPr/>
            </p:nvSpPr>
            <p:spPr>
              <a:xfrm>
                <a:off x="6204434" y="1695990"/>
                <a:ext cx="3779375" cy="7843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8780E33-31BE-6C75-F820-8F070E472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434" y="1695990"/>
                <a:ext cx="3779375" cy="784317"/>
              </a:xfrm>
              <a:prstGeom prst="rect">
                <a:avLst/>
              </a:prstGeom>
              <a:blipFill>
                <a:blip r:embed="rId5"/>
                <a:stretch>
                  <a:fillRect l="-3387" b="-85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6894EA57-3064-C0B4-9F97-C209ED7A2172}"/>
              </a:ext>
            </a:extLst>
          </p:cNvPr>
          <p:cNvSpPr txBox="1"/>
          <p:nvPr/>
        </p:nvSpPr>
        <p:spPr>
          <a:xfrm>
            <a:off x="569635" y="2617363"/>
            <a:ext cx="2642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82FA26B-8910-7891-DD77-2ADB40D6ECAB}"/>
              </a:ext>
            </a:extLst>
          </p:cNvPr>
          <p:cNvSpPr txBox="1"/>
          <p:nvPr/>
        </p:nvSpPr>
        <p:spPr>
          <a:xfrm>
            <a:off x="569635" y="3420047"/>
            <a:ext cx="2642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4275F2C1-58BF-2AB1-1E6F-E6DB0F4B07EA}"/>
                  </a:ext>
                </a:extLst>
              </p:cNvPr>
              <p:cNvSpPr txBox="1"/>
              <p:nvPr/>
            </p:nvSpPr>
            <p:spPr>
              <a:xfrm>
                <a:off x="6092602" y="2591441"/>
                <a:ext cx="4352017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(4)(2025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·重庆育才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</a:p>
              <a:p>
                <a:pPr algn="just"/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-5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4275F2C1-58BF-2AB1-1E6F-E6DB0F4B0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602" y="2591441"/>
                <a:ext cx="4352017" cy="954107"/>
              </a:xfrm>
              <a:prstGeom prst="rect">
                <a:avLst/>
              </a:prstGeom>
              <a:blipFill>
                <a:blip r:embed="rId6"/>
                <a:stretch>
                  <a:fillRect l="-2801" t="-8280" b="-165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>
            <a:extLst>
              <a:ext uri="{FF2B5EF4-FFF2-40B4-BE49-F238E27FC236}">
                <a16:creationId xmlns:a16="http://schemas.microsoft.com/office/drawing/2014/main" id="{890B5110-E1EA-2BB9-5BC1-5E5109A20E87}"/>
              </a:ext>
            </a:extLst>
          </p:cNvPr>
          <p:cNvSpPr txBox="1"/>
          <p:nvPr/>
        </p:nvSpPr>
        <p:spPr>
          <a:xfrm>
            <a:off x="6117987" y="3681657"/>
            <a:ext cx="40102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此方程无解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21FF89B-1CFC-B868-303B-F9F949859BC8}"/>
              </a:ext>
            </a:extLst>
          </p:cNvPr>
          <p:cNvSpPr txBox="1"/>
          <p:nvPr/>
        </p:nvSpPr>
        <p:spPr>
          <a:xfrm>
            <a:off x="569635" y="4366069"/>
            <a:ext cx="33662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(5)(3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-6)=9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E38B8CA2-D1F6-47C6-5B44-8AAD97643E59}"/>
                  </a:ext>
                </a:extLst>
              </p:cNvPr>
              <p:cNvSpPr txBox="1"/>
              <p:nvPr/>
            </p:nvSpPr>
            <p:spPr>
              <a:xfrm>
                <a:off x="590930" y="5102307"/>
                <a:ext cx="3366215" cy="718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E38B8CA2-D1F6-47C6-5B44-8AAD97643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930" y="5102307"/>
                <a:ext cx="3366215" cy="718979"/>
              </a:xfrm>
              <a:prstGeom prst="rect">
                <a:avLst/>
              </a:prstGeom>
              <a:blipFill>
                <a:blip r:embed="rId7"/>
                <a:stretch>
                  <a:fillRect l="-3804" b="-93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173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17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156E0-3514-30E4-A944-E7285DF28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4.jpeg">
            <a:extLst>
              <a:ext uri="{FF2B5EF4-FFF2-40B4-BE49-F238E27FC236}">
                <a16:creationId xmlns:a16="http://schemas.microsoft.com/office/drawing/2014/main" id="{8773EC25-46EF-21FE-69CB-988AE5B94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864" y="548800"/>
            <a:ext cx="2460877" cy="3600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4A64DF7-5BBF-FCF4-2155-A31F9B8CDEBA}"/>
              </a:ext>
            </a:extLst>
          </p:cNvPr>
          <p:cNvSpPr txBox="1"/>
          <p:nvPr/>
        </p:nvSpPr>
        <p:spPr>
          <a:xfrm>
            <a:off x="623619" y="1196845"/>
            <a:ext cx="10872755" cy="3888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一次函数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的图象如图所示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的根的情况是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没有实数根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有两个相等的实数根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有两个不相等的实数根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无法确定</a:t>
            </a:r>
          </a:p>
        </p:txBody>
      </p:sp>
      <p:pic>
        <p:nvPicPr>
          <p:cNvPr id="6" name="image15.jpeg">
            <a:extLst>
              <a:ext uri="{FF2B5EF4-FFF2-40B4-BE49-F238E27FC236}">
                <a16:creationId xmlns:a16="http://schemas.microsoft.com/office/drawing/2014/main" id="{344CF767-94B3-136C-EFCF-77B3D8E7A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045" y="2312922"/>
            <a:ext cx="2936828" cy="223215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3F3C1F0-3EE7-6EC6-ED9C-E807A38FC1C3}"/>
              </a:ext>
            </a:extLst>
          </p:cNvPr>
          <p:cNvSpPr txBox="1"/>
          <p:nvPr/>
        </p:nvSpPr>
        <p:spPr>
          <a:xfrm>
            <a:off x="3690964" y="1988900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373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46E60-6D55-DC5C-9323-BA2EB43CD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6F366E4-561B-64BE-E95C-E877B2DFD08D}"/>
              </a:ext>
            </a:extLst>
          </p:cNvPr>
          <p:cNvSpPr txBox="1"/>
          <p:nvPr/>
        </p:nvSpPr>
        <p:spPr>
          <a:xfrm>
            <a:off x="767630" y="764815"/>
            <a:ext cx="10800750" cy="2595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·广安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有两个不相等的实数根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≠-1	                 B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≥0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≠-1	                 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8366112-9040-DA2D-9183-70F5D9EEE512}"/>
                  </a:ext>
                </a:extLst>
              </p:cNvPr>
              <p:cNvSpPr txBox="1"/>
              <p:nvPr/>
            </p:nvSpPr>
            <p:spPr>
              <a:xfrm>
                <a:off x="767630" y="3717020"/>
                <a:ext cx="9576665" cy="15354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已知关于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-(2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-2)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有两个实数根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𝒌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zh-CN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𝒌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的化简结果是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8366112-9040-DA2D-9183-70F5D9EEE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3717020"/>
                <a:ext cx="9576665" cy="1535485"/>
              </a:xfrm>
              <a:prstGeom prst="rect">
                <a:avLst/>
              </a:prstGeom>
              <a:blipFill>
                <a:blip r:embed="rId3"/>
                <a:stretch>
                  <a:fillRect l="-1337" r="-1273" b="-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5EB7A622-BCC1-A1B5-3312-33442603F1E8}"/>
              </a:ext>
            </a:extLst>
          </p:cNvPr>
          <p:cNvSpPr txBox="1"/>
          <p:nvPr/>
        </p:nvSpPr>
        <p:spPr>
          <a:xfrm>
            <a:off x="5534225" y="1566395"/>
            <a:ext cx="6337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2AAC0A-BC28-46C3-3FCC-7D0C1EED9962}"/>
              </a:ext>
            </a:extLst>
          </p:cNvPr>
          <p:cNvSpPr txBox="1"/>
          <p:nvPr/>
        </p:nvSpPr>
        <p:spPr>
          <a:xfrm>
            <a:off x="6384020" y="4653085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553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86BDC-CC1A-0326-4843-BBD97E4CA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CEDD480-7198-E86B-EA90-6E6E37366745}"/>
              </a:ext>
            </a:extLst>
          </p:cNvPr>
          <p:cNvSpPr txBox="1"/>
          <p:nvPr/>
        </p:nvSpPr>
        <p:spPr>
          <a:xfrm>
            <a:off x="551614" y="476795"/>
            <a:ext cx="1058473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·南充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的两个不相等的实数根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90F2774-2CDF-8368-BFF9-121BA8B3B52B}"/>
              </a:ext>
            </a:extLst>
          </p:cNvPr>
          <p:cNvSpPr txBox="1"/>
          <p:nvPr/>
        </p:nvSpPr>
        <p:spPr>
          <a:xfrm>
            <a:off x="550129" y="1943876"/>
            <a:ext cx="88566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原方程有两个不相等的实数根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-k+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k&gt;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A95B44-F19C-65EC-9C53-AEEC731FD4ED}"/>
              </a:ext>
            </a:extLst>
          </p:cNvPr>
          <p:cNvSpPr txBox="1"/>
          <p:nvPr/>
        </p:nvSpPr>
        <p:spPr>
          <a:xfrm>
            <a:off x="524854" y="2980069"/>
            <a:ext cx="6106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&lt;5,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都是整数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52622D3-DC59-07AA-6DD4-1DDAB781B619}"/>
              </a:ext>
            </a:extLst>
          </p:cNvPr>
          <p:cNvSpPr txBox="1"/>
          <p:nvPr/>
        </p:nvSpPr>
        <p:spPr>
          <a:xfrm>
            <a:off x="561529" y="3611270"/>
            <a:ext cx="776662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&lt;k&lt;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是整数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∴k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2,3,4,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此时方程的解不为整数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故不合题意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综上所述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18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1573</TotalTime>
  <Words>1103</Words>
  <Application>Microsoft Office PowerPoint</Application>
  <PresentationFormat>宽屏</PresentationFormat>
  <Paragraphs>89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168</cp:revision>
  <dcterms:created xsi:type="dcterms:W3CDTF">2024-04-24T12:16:00Z</dcterms:created>
  <dcterms:modified xsi:type="dcterms:W3CDTF">2025-03-28T12:56:35Z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